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3" r:id="rId3"/>
    <p:sldId id="532" r:id="rId4"/>
    <p:sldId id="545" r:id="rId5"/>
    <p:sldId id="546" r:id="rId6"/>
    <p:sldId id="533" r:id="rId7"/>
    <p:sldId id="547" r:id="rId8"/>
    <p:sldId id="535" r:id="rId9"/>
    <p:sldId id="536" r:id="rId10"/>
    <p:sldId id="487" r:id="rId11"/>
    <p:sldId id="538" r:id="rId12"/>
    <p:sldId id="539" r:id="rId13"/>
    <p:sldId id="540" r:id="rId14"/>
    <p:sldId id="543" r:id="rId15"/>
    <p:sldId id="537" r:id="rId16"/>
    <p:sldId id="544" r:id="rId17"/>
    <p:sldId id="542" r:id="rId18"/>
    <p:sldId id="541" r:id="rId19"/>
    <p:sldId id="5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1"/>
    <p:restoredTop sz="94437"/>
  </p:normalViewPr>
  <p:slideViewPr>
    <p:cSldViewPr snapToGrid="0">
      <p:cViewPr varScale="1">
        <p:scale>
          <a:sx n="142" d="100"/>
          <a:sy n="142" d="100"/>
        </p:scale>
        <p:origin x="16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2/6/2025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Association Rule Learning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64E8A7-521C-2135-FD7A-71D14F68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5914BF-93AD-CFE6-85D4-1A5E7C5CE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214018"/>
              </p:ext>
            </p:extLst>
          </p:nvPr>
        </p:nvGraphicFramePr>
        <p:xfrm>
          <a:off x="2097092" y="1038860"/>
          <a:ext cx="8159179" cy="4780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5597">
                  <a:extLst>
                    <a:ext uri="{9D8B030D-6E8A-4147-A177-3AD203B41FA5}">
                      <a16:colId xmlns:a16="http://schemas.microsoft.com/office/drawing/2014/main" val="2614482314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222376207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37086223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069623901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3605919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Transaction</a:t>
                      </a:r>
                    </a:p>
                  </a:txBody>
                  <a:tcPr anchor="ctr"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Milk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Egg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Bread 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Butter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Ketchup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Cookies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1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67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5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88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36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583078"/>
                  </a:ext>
                </a:extLst>
              </a:tr>
            </a:tbl>
          </a:graphicData>
        </a:graphic>
      </p:graphicFrame>
      <p:pic>
        <p:nvPicPr>
          <p:cNvPr id="21" name="Picture 20" descr="A cartoon of a milk carton&#10;&#10;Description automatically generated">
            <a:extLst>
              <a:ext uri="{FF2B5EF4-FFF2-40B4-BE49-F238E27FC236}">
                <a16:creationId xmlns:a16="http://schemas.microsoft.com/office/drawing/2014/main" id="{2DF25EE8-01CA-0448-C7FB-13C14F6E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03" y="242393"/>
            <a:ext cx="1080000" cy="1080000"/>
          </a:xfrm>
          <a:prstGeom prst="rect">
            <a:avLst/>
          </a:prstGeom>
        </p:spPr>
      </p:pic>
      <p:pic>
        <p:nvPicPr>
          <p:cNvPr id="27" name="Picture 26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9548C5E3-7C62-3BD3-C83F-DA5B9D0A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90" y="295037"/>
            <a:ext cx="1080000" cy="1080000"/>
          </a:xfrm>
          <a:prstGeom prst="rect">
            <a:avLst/>
          </a:prstGeom>
        </p:spPr>
      </p:pic>
      <p:pic>
        <p:nvPicPr>
          <p:cNvPr id="29" name="Picture 28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AF560463-D927-A713-91E9-95A6A0E8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826" y="589507"/>
            <a:ext cx="799299" cy="720000"/>
          </a:xfrm>
          <a:prstGeom prst="rect">
            <a:avLst/>
          </a:prstGeom>
        </p:spPr>
      </p:pic>
      <p:pic>
        <p:nvPicPr>
          <p:cNvPr id="31" name="Picture 30" descr="A piece of butter on a plate&#10;&#10;Description automatically generated">
            <a:extLst>
              <a:ext uri="{FF2B5EF4-FFF2-40B4-BE49-F238E27FC236}">
                <a16:creationId xmlns:a16="http://schemas.microsoft.com/office/drawing/2014/main" id="{A3C36F10-D55B-D4E3-AC7C-70993F31F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476" y="409507"/>
            <a:ext cx="1080000" cy="1080000"/>
          </a:xfrm>
          <a:prstGeom prst="rect">
            <a:avLst/>
          </a:prstGeom>
        </p:spPr>
      </p:pic>
      <p:pic>
        <p:nvPicPr>
          <p:cNvPr id="33" name="Picture 3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A8E1F68F-EAF5-D310-B322-30311058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177" y="561248"/>
            <a:ext cx="1128600" cy="720000"/>
          </a:xfrm>
          <a:prstGeom prst="rect">
            <a:avLst/>
          </a:prstGeom>
        </p:spPr>
      </p:pic>
      <p:pic>
        <p:nvPicPr>
          <p:cNvPr id="39" name="Picture 38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C38FCAD8-CF72-A8A4-0B6E-4DA68BC68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892" y="229507"/>
            <a:ext cx="36146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25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FEC3B00-32DF-21C6-2BB3-33D44B1F5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table with food items on it&#10;&#10;Description automatically generated">
            <a:extLst>
              <a:ext uri="{FF2B5EF4-FFF2-40B4-BE49-F238E27FC236}">
                <a16:creationId xmlns:a16="http://schemas.microsoft.com/office/drawing/2014/main" id="{C75C3868-37FD-1AD5-C334-2D35748F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7" y="923247"/>
            <a:ext cx="6234378" cy="432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39BEC35-E777-2815-9F0D-CB54B90AE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67851"/>
              </p:ext>
            </p:extLst>
          </p:nvPr>
        </p:nvGraphicFramePr>
        <p:xfrm>
          <a:off x="8359901" y="1308065"/>
          <a:ext cx="2720476" cy="37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0238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360238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03222"/>
                  </a:ext>
                </a:extLst>
              </a:tr>
            </a:tbl>
          </a:graphicData>
        </a:graphic>
      </p:graphicFrame>
      <p:pic>
        <p:nvPicPr>
          <p:cNvPr id="32" name="Picture 31" descr="A cartoon of a milk carton&#10;&#10;Description automatically generated">
            <a:extLst>
              <a:ext uri="{FF2B5EF4-FFF2-40B4-BE49-F238E27FC236}">
                <a16:creationId xmlns:a16="http://schemas.microsoft.com/office/drawing/2014/main" id="{57BFEBEC-7D3C-9F39-C3CD-4B74C2EC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61" y="1895610"/>
            <a:ext cx="468000" cy="468000"/>
          </a:xfrm>
          <a:prstGeom prst="rect">
            <a:avLst/>
          </a:prstGeom>
        </p:spPr>
      </p:pic>
      <p:pic>
        <p:nvPicPr>
          <p:cNvPr id="34" name="Picture 33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980088AD-508F-CD49-654D-44EC98B9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761" y="3527827"/>
            <a:ext cx="468000" cy="468000"/>
          </a:xfrm>
          <a:prstGeom prst="rect">
            <a:avLst/>
          </a:prstGeom>
        </p:spPr>
      </p:pic>
      <p:pic>
        <p:nvPicPr>
          <p:cNvPr id="35" name="Picture 34" descr="A piece of butter on a plate&#10;&#10;Description automatically generated">
            <a:extLst>
              <a:ext uri="{FF2B5EF4-FFF2-40B4-BE49-F238E27FC236}">
                <a16:creationId xmlns:a16="http://schemas.microsoft.com/office/drawing/2014/main" id="{4AB70787-9F3A-7267-96BC-07CCE4109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181" y="2857032"/>
            <a:ext cx="720000" cy="720000"/>
          </a:xfrm>
          <a:prstGeom prst="rect">
            <a:avLst/>
          </a:prstGeom>
        </p:spPr>
      </p:pic>
      <p:pic>
        <p:nvPicPr>
          <p:cNvPr id="36" name="Picture 3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27096056-6B49-60F1-A780-BCF156854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181" y="2448247"/>
            <a:ext cx="677160" cy="432000"/>
          </a:xfrm>
          <a:prstGeom prst="rect">
            <a:avLst/>
          </a:prstGeom>
        </p:spPr>
      </p:pic>
      <p:pic>
        <p:nvPicPr>
          <p:cNvPr id="37" name="Picture 36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3EA9C41D-B8DD-1571-8D7E-2BF3ACD30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989" y="4620065"/>
            <a:ext cx="519544" cy="468000"/>
          </a:xfrm>
          <a:prstGeom prst="rect">
            <a:avLst/>
          </a:prstGeom>
        </p:spPr>
      </p:pic>
      <p:pic>
        <p:nvPicPr>
          <p:cNvPr id="38" name="Picture 37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5C22C55C-E9B4-5D45-6077-09F19ACCC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980692" y="3984849"/>
            <a:ext cx="240979" cy="720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580C736-0BC6-710C-F686-0002115BD7AA}"/>
              </a:ext>
            </a:extLst>
          </p:cNvPr>
          <p:cNvSpPr/>
          <p:nvPr/>
        </p:nvSpPr>
        <p:spPr>
          <a:xfrm>
            <a:off x="8359901" y="3461760"/>
            <a:ext cx="2720476" cy="558669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D5A38A-7F32-9582-E68C-08C17383AD91}"/>
              </a:ext>
            </a:extLst>
          </p:cNvPr>
          <p:cNvSpPr/>
          <p:nvPr/>
        </p:nvSpPr>
        <p:spPr>
          <a:xfrm>
            <a:off x="8359901" y="4020429"/>
            <a:ext cx="2720476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8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7FBBDBF-638F-654C-82F9-D47D56A8C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table with food items on it&#10;&#10;Description automatically generated">
            <a:extLst>
              <a:ext uri="{FF2B5EF4-FFF2-40B4-BE49-F238E27FC236}">
                <a16:creationId xmlns:a16="http://schemas.microsoft.com/office/drawing/2014/main" id="{41BAFE45-15C6-7459-26F8-07813745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7" y="923247"/>
            <a:ext cx="6234378" cy="432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84C7278-D998-3E7D-D2EF-23372E148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74313"/>
              </p:ext>
            </p:extLst>
          </p:nvPr>
        </p:nvGraphicFramePr>
        <p:xfrm>
          <a:off x="7584141" y="1308065"/>
          <a:ext cx="3915784" cy="37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892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957892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03222"/>
                  </a:ext>
                </a:extLst>
              </a:tr>
            </a:tbl>
          </a:graphicData>
        </a:graphic>
      </p:graphicFrame>
      <p:pic>
        <p:nvPicPr>
          <p:cNvPr id="32" name="Picture 31" descr="A cartoon of a milk carton&#10;&#10;Description automatically generated">
            <a:extLst>
              <a:ext uri="{FF2B5EF4-FFF2-40B4-BE49-F238E27FC236}">
                <a16:creationId xmlns:a16="http://schemas.microsoft.com/office/drawing/2014/main" id="{76BDD2CD-2859-8489-BEEB-0346058C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1895610"/>
            <a:ext cx="468000" cy="468000"/>
          </a:xfrm>
          <a:prstGeom prst="rect">
            <a:avLst/>
          </a:prstGeom>
        </p:spPr>
      </p:pic>
      <p:pic>
        <p:nvPicPr>
          <p:cNvPr id="36" name="Picture 3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0DE67B81-29D3-BDFF-AC7A-34668F8F1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931" y="1914950"/>
            <a:ext cx="677160" cy="432000"/>
          </a:xfrm>
          <a:prstGeom prst="rect">
            <a:avLst/>
          </a:prstGeom>
        </p:spPr>
      </p:pic>
      <p:pic>
        <p:nvPicPr>
          <p:cNvPr id="37" name="Picture 36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8848DE1E-0DBC-94EB-13AA-BF7399D8E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172" y="2969925"/>
            <a:ext cx="519544" cy="468000"/>
          </a:xfrm>
          <a:prstGeom prst="rect">
            <a:avLst/>
          </a:prstGeom>
        </p:spPr>
      </p:pic>
      <p:pic>
        <p:nvPicPr>
          <p:cNvPr id="2" name="Picture 1" descr="A cartoon of a milk carton&#10;&#10;Description automatically generated">
            <a:extLst>
              <a:ext uri="{FF2B5EF4-FFF2-40B4-BE49-F238E27FC236}">
                <a16:creationId xmlns:a16="http://schemas.microsoft.com/office/drawing/2014/main" id="{715D3AD0-66EE-CCAF-79CB-086FE3477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2428599"/>
            <a:ext cx="468000" cy="468000"/>
          </a:xfrm>
          <a:prstGeom prst="rect">
            <a:avLst/>
          </a:prstGeom>
        </p:spPr>
      </p:pic>
      <p:pic>
        <p:nvPicPr>
          <p:cNvPr id="3" name="Picture 2" descr="A piece of butter on a plate&#10;&#10;Description automatically generated">
            <a:extLst>
              <a:ext uri="{FF2B5EF4-FFF2-40B4-BE49-F238E27FC236}">
                <a16:creationId xmlns:a16="http://schemas.microsoft.com/office/drawing/2014/main" id="{2FE28581-EE40-7E18-A1DD-45A86FD6F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859" y="2297768"/>
            <a:ext cx="720000" cy="720000"/>
          </a:xfrm>
          <a:prstGeom prst="rect">
            <a:avLst/>
          </a:prstGeom>
        </p:spPr>
      </p:pic>
      <p:pic>
        <p:nvPicPr>
          <p:cNvPr id="4" name="Picture 3" descr="A cartoon of a milk carton&#10;&#10;Description automatically generated">
            <a:extLst>
              <a:ext uri="{FF2B5EF4-FFF2-40B4-BE49-F238E27FC236}">
                <a16:creationId xmlns:a16="http://schemas.microsoft.com/office/drawing/2014/main" id="{23386A8E-2AC3-D96B-ACA7-46FCCD0D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18" y="2983032"/>
            <a:ext cx="468000" cy="468000"/>
          </a:xfrm>
          <a:prstGeom prst="rect">
            <a:avLst/>
          </a:prstGeom>
        </p:spPr>
      </p:pic>
      <p:pic>
        <p:nvPicPr>
          <p:cNvPr id="5" name="Picture 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92ABE18-2D6D-385F-CC4E-ECBEA821C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918" y="3518183"/>
            <a:ext cx="677160" cy="432000"/>
          </a:xfrm>
          <a:prstGeom prst="rect">
            <a:avLst/>
          </a:prstGeom>
        </p:spPr>
      </p:pic>
      <p:pic>
        <p:nvPicPr>
          <p:cNvPr id="6" name="Picture 5" descr="A piece of butter on a plate&#10;&#10;Description automatically generated">
            <a:extLst>
              <a:ext uri="{FF2B5EF4-FFF2-40B4-BE49-F238E27FC236}">
                <a16:creationId xmlns:a16="http://schemas.microsoft.com/office/drawing/2014/main" id="{6FD572B5-3104-16E9-1591-81B107F29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138" y="3374183"/>
            <a:ext cx="720000" cy="720000"/>
          </a:xfrm>
          <a:prstGeom prst="rect">
            <a:avLst/>
          </a:prstGeom>
        </p:spPr>
      </p:pic>
      <p:pic>
        <p:nvPicPr>
          <p:cNvPr id="7" name="Picture 6" descr="A piece of butter on a plate&#10;&#10;Description automatically generated">
            <a:extLst>
              <a:ext uri="{FF2B5EF4-FFF2-40B4-BE49-F238E27FC236}">
                <a16:creationId xmlns:a16="http://schemas.microsoft.com/office/drawing/2014/main" id="{D0DAAEEC-7C38-FF63-FDE7-B97720F15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942" y="3883450"/>
            <a:ext cx="720000" cy="720000"/>
          </a:xfrm>
          <a:prstGeom prst="rect">
            <a:avLst/>
          </a:prstGeom>
        </p:spPr>
      </p:pic>
      <p:pic>
        <p:nvPicPr>
          <p:cNvPr id="8" name="Picture 7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C2EBF20E-3B02-C064-17DF-33FB0CC1D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172" y="4053189"/>
            <a:ext cx="519544" cy="468000"/>
          </a:xfrm>
          <a:prstGeom prst="rect">
            <a:avLst/>
          </a:prstGeom>
        </p:spPr>
      </p:pic>
      <p:pic>
        <p:nvPicPr>
          <p:cNvPr id="9" name="Picture 8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853E1D3F-1834-42CA-B111-C9FA25DA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918" y="4590726"/>
            <a:ext cx="677160" cy="432000"/>
          </a:xfrm>
          <a:prstGeom prst="rect">
            <a:avLst/>
          </a:prstGeom>
        </p:spPr>
      </p:pic>
      <p:pic>
        <p:nvPicPr>
          <p:cNvPr id="10" name="Picture 9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4F30CA4D-5AC9-210A-C541-1EFDCD6D4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601" y="4590726"/>
            <a:ext cx="519544" cy="46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A4E1AC-E1D7-FA85-12CE-BC767E528161}"/>
              </a:ext>
            </a:extLst>
          </p:cNvPr>
          <p:cNvSpPr/>
          <p:nvPr/>
        </p:nvSpPr>
        <p:spPr>
          <a:xfrm>
            <a:off x="7580848" y="2930107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D14E95-A6D6-6B5F-566E-4FC062B27138}"/>
              </a:ext>
            </a:extLst>
          </p:cNvPr>
          <p:cNvSpPr/>
          <p:nvPr/>
        </p:nvSpPr>
        <p:spPr>
          <a:xfrm>
            <a:off x="7587434" y="4019424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7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6486026-E657-8F8E-E201-3FE70539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table with food items on it&#10;&#10;Description automatically generated">
            <a:extLst>
              <a:ext uri="{FF2B5EF4-FFF2-40B4-BE49-F238E27FC236}">
                <a16:creationId xmlns:a16="http://schemas.microsoft.com/office/drawing/2014/main" id="{37DFEBA7-5AC8-B8B1-9488-28927B77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7" y="923247"/>
            <a:ext cx="6234378" cy="432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A086F31-E705-666E-CAE9-BBE250887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659830"/>
              </p:ext>
            </p:extLst>
          </p:nvPr>
        </p:nvGraphicFramePr>
        <p:xfrm>
          <a:off x="7584141" y="1308065"/>
          <a:ext cx="3915784" cy="27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7746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108038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</a:tbl>
          </a:graphicData>
        </a:graphic>
      </p:graphicFrame>
      <p:pic>
        <p:nvPicPr>
          <p:cNvPr id="32" name="Picture 31" descr="A cartoon of a milk carton&#10;&#10;Description automatically generated">
            <a:extLst>
              <a:ext uri="{FF2B5EF4-FFF2-40B4-BE49-F238E27FC236}">
                <a16:creationId xmlns:a16="http://schemas.microsoft.com/office/drawing/2014/main" id="{9A145C9D-A255-9BF0-D46D-A661CEBB6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1895610"/>
            <a:ext cx="468000" cy="468000"/>
          </a:xfrm>
          <a:prstGeom prst="rect">
            <a:avLst/>
          </a:prstGeom>
        </p:spPr>
      </p:pic>
      <p:pic>
        <p:nvPicPr>
          <p:cNvPr id="36" name="Picture 3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D3C76479-9B88-95E9-D6DF-F5DA642D6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931" y="1914950"/>
            <a:ext cx="677160" cy="432000"/>
          </a:xfrm>
          <a:prstGeom prst="rect">
            <a:avLst/>
          </a:prstGeom>
        </p:spPr>
      </p:pic>
      <p:pic>
        <p:nvPicPr>
          <p:cNvPr id="2" name="Picture 1" descr="A cartoon of a milk carton&#10;&#10;Description automatically generated">
            <a:extLst>
              <a:ext uri="{FF2B5EF4-FFF2-40B4-BE49-F238E27FC236}">
                <a16:creationId xmlns:a16="http://schemas.microsoft.com/office/drawing/2014/main" id="{308E3F20-0B31-277B-1E10-297F63BB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2428599"/>
            <a:ext cx="468000" cy="468000"/>
          </a:xfrm>
          <a:prstGeom prst="rect">
            <a:avLst/>
          </a:prstGeom>
        </p:spPr>
      </p:pic>
      <p:pic>
        <p:nvPicPr>
          <p:cNvPr id="5" name="Picture 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004F6ADB-ABCB-23F7-DC9C-C1ED52B4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463" y="2993168"/>
            <a:ext cx="677160" cy="432000"/>
          </a:xfrm>
          <a:prstGeom prst="rect">
            <a:avLst/>
          </a:prstGeom>
        </p:spPr>
      </p:pic>
      <p:pic>
        <p:nvPicPr>
          <p:cNvPr id="6" name="Picture 5" descr="A piece of butter on a plate&#10;&#10;Description automatically generated">
            <a:extLst>
              <a:ext uri="{FF2B5EF4-FFF2-40B4-BE49-F238E27FC236}">
                <a16:creationId xmlns:a16="http://schemas.microsoft.com/office/drawing/2014/main" id="{44397C53-0DC5-2629-48DB-EDA316A42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683" y="2849168"/>
            <a:ext cx="720000" cy="72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2BF3BD-BE92-2965-D9DA-1D0B4C657A02}"/>
              </a:ext>
            </a:extLst>
          </p:cNvPr>
          <p:cNvSpPr/>
          <p:nvPr/>
        </p:nvSpPr>
        <p:spPr>
          <a:xfrm>
            <a:off x="7584141" y="2396507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3" name="Picture 12" descr="A piece of butter on a plate&#10;&#10;Description automatically generated">
            <a:extLst>
              <a:ext uri="{FF2B5EF4-FFF2-40B4-BE49-F238E27FC236}">
                <a16:creationId xmlns:a16="http://schemas.microsoft.com/office/drawing/2014/main" id="{7403B8A7-8D1B-3DFB-650A-3E86EBBCE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033" y="1769610"/>
            <a:ext cx="720000" cy="720000"/>
          </a:xfrm>
          <a:prstGeom prst="rect">
            <a:avLst/>
          </a:prstGeom>
        </p:spPr>
      </p:pic>
      <p:pic>
        <p:nvPicPr>
          <p:cNvPr id="14" name="Picture 13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A97C9D9D-C2F7-3308-A711-0E51F55B6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261" y="2428599"/>
            <a:ext cx="519544" cy="468000"/>
          </a:xfrm>
          <a:prstGeom prst="rect">
            <a:avLst/>
          </a:prstGeom>
        </p:spPr>
      </p:pic>
      <p:pic>
        <p:nvPicPr>
          <p:cNvPr id="15" name="Picture 1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75A83DB-AFF5-F3BF-1906-DC3B44E77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683" y="2477912"/>
            <a:ext cx="677160" cy="432000"/>
          </a:xfrm>
          <a:prstGeom prst="rect">
            <a:avLst/>
          </a:prstGeom>
        </p:spPr>
      </p:pic>
      <p:pic>
        <p:nvPicPr>
          <p:cNvPr id="16" name="Picture 15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64ED04AA-182A-4C27-9AF2-0BD9FB761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261" y="2975168"/>
            <a:ext cx="519544" cy="468000"/>
          </a:xfrm>
          <a:prstGeom prst="rect">
            <a:avLst/>
          </a:prstGeom>
        </p:spPr>
      </p:pic>
      <p:pic>
        <p:nvPicPr>
          <p:cNvPr id="17" name="Picture 16" descr="A cartoon of a milk carton&#10;&#10;Description automatically generated">
            <a:extLst>
              <a:ext uri="{FF2B5EF4-FFF2-40B4-BE49-F238E27FC236}">
                <a16:creationId xmlns:a16="http://schemas.microsoft.com/office/drawing/2014/main" id="{DB851592-21A5-DDAF-C6F7-7B853716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597" y="3512418"/>
            <a:ext cx="468000" cy="468000"/>
          </a:xfrm>
          <a:prstGeom prst="rect">
            <a:avLst/>
          </a:prstGeom>
        </p:spPr>
      </p:pic>
      <p:pic>
        <p:nvPicPr>
          <p:cNvPr id="18" name="Picture 17" descr="A piece of butter on a plate&#10;&#10;Description automatically generated">
            <a:extLst>
              <a:ext uri="{FF2B5EF4-FFF2-40B4-BE49-F238E27FC236}">
                <a16:creationId xmlns:a16="http://schemas.microsoft.com/office/drawing/2014/main" id="{E7842401-200A-73CC-F3CE-2F0B516E1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718" y="3370412"/>
            <a:ext cx="720000" cy="720000"/>
          </a:xfrm>
          <a:prstGeom prst="rect">
            <a:avLst/>
          </a:prstGeom>
        </p:spPr>
      </p:pic>
      <p:pic>
        <p:nvPicPr>
          <p:cNvPr id="19" name="Picture 18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8F589849-D2BE-EA6C-302E-4690E2660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261" y="3522458"/>
            <a:ext cx="519544" cy="46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B9B494C-EC16-D5DF-7A0F-B306E6763EDF}"/>
              </a:ext>
            </a:extLst>
          </p:cNvPr>
          <p:cNvSpPr/>
          <p:nvPr/>
        </p:nvSpPr>
        <p:spPr>
          <a:xfrm>
            <a:off x="7584141" y="2928691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9F7F9D-0262-7859-E07C-0A6B6504650A}"/>
              </a:ext>
            </a:extLst>
          </p:cNvPr>
          <p:cNvSpPr/>
          <p:nvPr/>
        </p:nvSpPr>
        <p:spPr>
          <a:xfrm>
            <a:off x="7584141" y="3473057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21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E6A8A-EBD7-84AD-40C4-B730975A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672C-96A0-12AA-EAE8-A8AC889B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Support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1241F-95C5-3372-1F40-76CCBE47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500" dirty="0"/>
              <a:t>Support is an indication of how frequently the itemset appears in the dataset.</a:t>
            </a:r>
          </a:p>
          <a:p>
            <a:endParaRPr lang="en-PH" sz="3500" dirty="0"/>
          </a:p>
          <a:p>
            <a:pPr marL="0" indent="0">
              <a:buNone/>
            </a:pPr>
            <a:r>
              <a:rPr lang="en-PH" sz="3500" dirty="0"/>
              <a:t>This is an indication of how popular an item is in a dataset.</a:t>
            </a:r>
          </a:p>
        </p:txBody>
      </p:sp>
    </p:spTree>
    <p:extLst>
      <p:ext uri="{BB962C8B-B14F-4D97-AF65-F5344CB8AC3E}">
        <p14:creationId xmlns:p14="http://schemas.microsoft.com/office/powerpoint/2010/main" val="24441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3C3FA-6344-E353-1AA9-E48EE41F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744A-4E5E-5740-AC11-EAB647CE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Support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8AAFE9D-E2A6-5993-2636-A2EAB68B3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ln w="38100"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PH" sz="3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</m:den>
                      </m:f>
                    </m:oMath>
                  </m:oMathPara>
                </a14:m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8AAFE9D-E2A6-5993-2636-A2EAB68B3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47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A4DA6-20EA-FE5C-EBE6-93DD2A514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B5F2-9D8F-57FE-0922-FFE22B19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F79A-1DBC-2E0F-CA4C-280E815F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500" dirty="0"/>
              <a:t>Confidence is an indication of how often the rule has been found to be true.</a:t>
            </a:r>
          </a:p>
          <a:p>
            <a:pPr marL="0" indent="0">
              <a:buNone/>
            </a:pPr>
            <a:endParaRPr lang="en-PH" sz="3500" dirty="0"/>
          </a:p>
          <a:p>
            <a:pPr marL="0" indent="0">
              <a:buNone/>
            </a:pPr>
            <a:r>
              <a:rPr lang="en-PH" sz="3500" dirty="0"/>
              <a:t>Confidence says how likely item Y is purchased when item X is purchased</a:t>
            </a:r>
          </a:p>
        </p:txBody>
      </p:sp>
    </p:spTree>
    <p:extLst>
      <p:ext uri="{BB962C8B-B14F-4D97-AF65-F5344CB8AC3E}">
        <p14:creationId xmlns:p14="http://schemas.microsoft.com/office/powerpoint/2010/main" val="378420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8B683-832E-3B18-7A2D-21D2F0EFA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0FF1-14AA-C968-2EAE-FECE1241E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Confidence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800B6A-1DE4-EECF-E139-2CC07F925F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ln w="38100"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PH" sz="3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𝐶𝑜𝑛𝑓𝑖𝑑𝑒𝑛𝑐𝑒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800B6A-1DE4-EECF-E139-2CC07F925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614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86DCB0D-C1E5-8079-ADED-DC35E420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9CD7BA-F44B-CF92-0FE6-7D2101083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03508"/>
              </p:ext>
            </p:extLst>
          </p:nvPr>
        </p:nvGraphicFramePr>
        <p:xfrm>
          <a:off x="1141037" y="417871"/>
          <a:ext cx="10553736" cy="594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7602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2121649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3774485">
                  <a:extLst>
                    <a:ext uri="{9D8B030D-6E8A-4147-A177-3AD203B41FA5}">
                      <a16:colId xmlns:a16="http://schemas.microsoft.com/office/drawing/2014/main" val="1413377552"/>
                    </a:ext>
                  </a:extLst>
                </a:gridCol>
              </a:tblGrid>
              <a:tr h="849600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</a:rPr>
                        <a:t>Rule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</a:rPr>
                        <a:t>Confidence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66.67%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85.70%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85.70%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295497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66.67%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290673"/>
                  </a:ext>
                </a:extLst>
              </a:tr>
            </a:tbl>
          </a:graphicData>
        </a:graphic>
      </p:graphicFrame>
      <p:pic>
        <p:nvPicPr>
          <p:cNvPr id="4" name="Picture 3" descr="A cartoon of a milk carton&#10;&#10;Description automatically generated">
            <a:extLst>
              <a:ext uri="{FF2B5EF4-FFF2-40B4-BE49-F238E27FC236}">
                <a16:creationId xmlns:a16="http://schemas.microsoft.com/office/drawing/2014/main" id="{3BA41E18-5B53-060E-B837-8651F9D3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40" y="1474584"/>
            <a:ext cx="468000" cy="468000"/>
          </a:xfrm>
          <a:prstGeom prst="rect">
            <a:avLst/>
          </a:prstGeom>
        </p:spPr>
      </p:pic>
      <p:pic>
        <p:nvPicPr>
          <p:cNvPr id="7" name="Picture 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378CBCBB-470B-0EE0-FFD2-E0B1D051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859" y="1539826"/>
            <a:ext cx="677160" cy="432000"/>
          </a:xfrm>
          <a:prstGeom prst="rect">
            <a:avLst/>
          </a:prstGeom>
        </p:spPr>
      </p:pic>
      <p:pic>
        <p:nvPicPr>
          <p:cNvPr id="8" name="Picture 7" descr="A piece of butter on a plate&#10;&#10;Description automatically generated">
            <a:extLst>
              <a:ext uri="{FF2B5EF4-FFF2-40B4-BE49-F238E27FC236}">
                <a16:creationId xmlns:a16="http://schemas.microsoft.com/office/drawing/2014/main" id="{AB36B7C1-20D9-089A-567A-53F0B5C59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898" y="1342767"/>
            <a:ext cx="720000" cy="72000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F70F6BAC-E40C-3E41-5E37-0602D701BE32}"/>
              </a:ext>
            </a:extLst>
          </p:cNvPr>
          <p:cNvSpPr/>
          <p:nvPr/>
        </p:nvSpPr>
        <p:spPr>
          <a:xfrm>
            <a:off x="1500323" y="140779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2982B41-8AEB-B182-94AB-2778CACBB8E5}"/>
              </a:ext>
            </a:extLst>
          </p:cNvPr>
          <p:cNvSpPr/>
          <p:nvPr/>
        </p:nvSpPr>
        <p:spPr>
          <a:xfrm flipH="1">
            <a:off x="2142020" y="140779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4" name="Picture 23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54A85FA9-E659-2221-25B3-DFD36F15C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3378" y="1514195"/>
            <a:ext cx="585256" cy="360000"/>
          </a:xfrm>
          <a:prstGeom prst="rect">
            <a:avLst/>
          </a:prstGeom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ACCE05AB-EC91-1436-4D74-79B2ED346F49}"/>
              </a:ext>
            </a:extLst>
          </p:cNvPr>
          <p:cNvSpPr/>
          <p:nvPr/>
        </p:nvSpPr>
        <p:spPr>
          <a:xfrm>
            <a:off x="3491353" y="1416364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37B90173-49D1-E985-831A-C5B7ADB5CC40}"/>
              </a:ext>
            </a:extLst>
          </p:cNvPr>
          <p:cNvSpPr/>
          <p:nvPr/>
        </p:nvSpPr>
        <p:spPr>
          <a:xfrm flipH="1">
            <a:off x="5289321" y="140779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Picture 32" descr="A piece of butter on a plate&#10;&#10;Description automatically generated">
            <a:extLst>
              <a:ext uri="{FF2B5EF4-FFF2-40B4-BE49-F238E27FC236}">
                <a16:creationId xmlns:a16="http://schemas.microsoft.com/office/drawing/2014/main" id="{E58936E6-3C64-31D1-A392-D3B07174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898" y="2231368"/>
            <a:ext cx="720000" cy="720000"/>
          </a:xfrm>
          <a:prstGeom prst="rect">
            <a:avLst/>
          </a:prstGeom>
        </p:spPr>
      </p:pic>
      <p:sp>
        <p:nvSpPr>
          <p:cNvPr id="34" name="Left Brace 33">
            <a:extLst>
              <a:ext uri="{FF2B5EF4-FFF2-40B4-BE49-F238E27FC236}">
                <a16:creationId xmlns:a16="http://schemas.microsoft.com/office/drawing/2014/main" id="{21EADACE-6024-930B-2912-F0F8429C6C33}"/>
              </a:ext>
            </a:extLst>
          </p:cNvPr>
          <p:cNvSpPr/>
          <p:nvPr/>
        </p:nvSpPr>
        <p:spPr>
          <a:xfrm>
            <a:off x="1448847" y="229639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1439099-DE40-C7C7-46AC-9599FFC10739}"/>
              </a:ext>
            </a:extLst>
          </p:cNvPr>
          <p:cNvSpPr/>
          <p:nvPr/>
        </p:nvSpPr>
        <p:spPr>
          <a:xfrm flipH="1">
            <a:off x="2281313" y="229639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7" name="Picture 36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5D980D2D-72D1-F3B6-8A06-BF6B95DB8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3378" y="2402796"/>
            <a:ext cx="585256" cy="360000"/>
          </a:xfrm>
          <a:prstGeom prst="rect">
            <a:avLst/>
          </a:prstGeom>
        </p:spPr>
      </p:pic>
      <p:sp>
        <p:nvSpPr>
          <p:cNvPr id="38" name="Left Brace 37">
            <a:extLst>
              <a:ext uri="{FF2B5EF4-FFF2-40B4-BE49-F238E27FC236}">
                <a16:creationId xmlns:a16="http://schemas.microsoft.com/office/drawing/2014/main" id="{F50756D5-4146-0517-68A1-BAF37081C145}"/>
              </a:ext>
            </a:extLst>
          </p:cNvPr>
          <p:cNvSpPr/>
          <p:nvPr/>
        </p:nvSpPr>
        <p:spPr>
          <a:xfrm>
            <a:off x="3491353" y="2304965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4A43935-47A3-1AEB-042E-721CB1FC79A5}"/>
              </a:ext>
            </a:extLst>
          </p:cNvPr>
          <p:cNvSpPr/>
          <p:nvPr/>
        </p:nvSpPr>
        <p:spPr>
          <a:xfrm flipH="1">
            <a:off x="5289321" y="229639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" name="Picture 39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F86A8C24-FF5C-D889-AD2A-3018CC96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081" y="2375368"/>
            <a:ext cx="677160" cy="432000"/>
          </a:xfrm>
          <a:prstGeom prst="rect">
            <a:avLst/>
          </a:prstGeom>
        </p:spPr>
      </p:pic>
      <p:pic>
        <p:nvPicPr>
          <p:cNvPr id="41" name="Picture 40" descr="A cartoon of a milk carton&#10;&#10;Description automatically generated">
            <a:extLst>
              <a:ext uri="{FF2B5EF4-FFF2-40B4-BE49-F238E27FC236}">
                <a16:creationId xmlns:a16="http://schemas.microsoft.com/office/drawing/2014/main" id="{8205EC3A-F02F-4089-8A6B-D752F64A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050" y="2348796"/>
            <a:ext cx="468000" cy="468000"/>
          </a:xfrm>
          <a:prstGeom prst="rect">
            <a:avLst/>
          </a:prstGeom>
        </p:spPr>
      </p:pic>
      <p:pic>
        <p:nvPicPr>
          <p:cNvPr id="51" name="Picture 50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E05554B3-203E-9877-8E8F-865993C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133" y="3237781"/>
            <a:ext cx="677160" cy="432000"/>
          </a:xfrm>
          <a:prstGeom prst="rect">
            <a:avLst/>
          </a:prstGeom>
        </p:spPr>
      </p:pic>
      <p:sp>
        <p:nvSpPr>
          <p:cNvPr id="53" name="Left Brace 52">
            <a:extLst>
              <a:ext uri="{FF2B5EF4-FFF2-40B4-BE49-F238E27FC236}">
                <a16:creationId xmlns:a16="http://schemas.microsoft.com/office/drawing/2014/main" id="{8180639B-4E67-3491-34E8-49C9B9C2C321}"/>
              </a:ext>
            </a:extLst>
          </p:cNvPr>
          <p:cNvSpPr/>
          <p:nvPr/>
        </p:nvSpPr>
        <p:spPr>
          <a:xfrm>
            <a:off x="1500323" y="3158806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68E75DF7-9F92-964B-0DB4-A63B8AE7F641}"/>
              </a:ext>
            </a:extLst>
          </p:cNvPr>
          <p:cNvSpPr/>
          <p:nvPr/>
        </p:nvSpPr>
        <p:spPr>
          <a:xfrm flipH="1">
            <a:off x="2359767" y="3147435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5" name="Picture 54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669DD886-4E7F-7EAE-8191-F46AD5D36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3378" y="3265209"/>
            <a:ext cx="585256" cy="360000"/>
          </a:xfrm>
          <a:prstGeom prst="rect">
            <a:avLst/>
          </a:prstGeom>
        </p:spPr>
      </p:pic>
      <p:sp>
        <p:nvSpPr>
          <p:cNvPr id="56" name="Left Brace 55">
            <a:extLst>
              <a:ext uri="{FF2B5EF4-FFF2-40B4-BE49-F238E27FC236}">
                <a16:creationId xmlns:a16="http://schemas.microsoft.com/office/drawing/2014/main" id="{A47D2EF8-6C49-2E4B-BA8B-B506C34A37E5}"/>
              </a:ext>
            </a:extLst>
          </p:cNvPr>
          <p:cNvSpPr/>
          <p:nvPr/>
        </p:nvSpPr>
        <p:spPr>
          <a:xfrm>
            <a:off x="3491353" y="3167378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6CEC9163-4952-6001-D641-6CEBAD6D8E09}"/>
              </a:ext>
            </a:extLst>
          </p:cNvPr>
          <p:cNvSpPr/>
          <p:nvPr/>
        </p:nvSpPr>
        <p:spPr>
          <a:xfrm flipH="1">
            <a:off x="5289321" y="3158806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8" name="Picture 57" descr="A piece of butter on a plate&#10;&#10;Description automatically generated">
            <a:extLst>
              <a:ext uri="{FF2B5EF4-FFF2-40B4-BE49-F238E27FC236}">
                <a16:creationId xmlns:a16="http://schemas.microsoft.com/office/drawing/2014/main" id="{4842A8E2-8247-BD40-4D69-7A673A909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40" y="3069000"/>
            <a:ext cx="720000" cy="720000"/>
          </a:xfrm>
          <a:prstGeom prst="rect">
            <a:avLst/>
          </a:prstGeom>
        </p:spPr>
      </p:pic>
      <p:pic>
        <p:nvPicPr>
          <p:cNvPr id="59" name="Picture 58" descr="A cartoon of a milk carton&#10;&#10;Description automatically generated">
            <a:extLst>
              <a:ext uri="{FF2B5EF4-FFF2-40B4-BE49-F238E27FC236}">
                <a16:creationId xmlns:a16="http://schemas.microsoft.com/office/drawing/2014/main" id="{0836EE4E-0210-39DF-4E45-999C19C0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735" y="3211209"/>
            <a:ext cx="468000" cy="468000"/>
          </a:xfrm>
          <a:prstGeom prst="rect">
            <a:avLst/>
          </a:prstGeom>
        </p:spPr>
      </p:pic>
      <p:pic>
        <p:nvPicPr>
          <p:cNvPr id="60" name="Picture 59" descr="A cartoon of a milk carton&#10;&#10;Description automatically generated">
            <a:extLst>
              <a:ext uri="{FF2B5EF4-FFF2-40B4-BE49-F238E27FC236}">
                <a16:creationId xmlns:a16="http://schemas.microsoft.com/office/drawing/2014/main" id="{411D5871-D6F8-19AD-25E8-E778424C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7" y="4067544"/>
            <a:ext cx="468000" cy="468000"/>
          </a:xfrm>
          <a:prstGeom prst="rect">
            <a:avLst/>
          </a:prstGeom>
        </p:spPr>
      </p:pic>
      <p:pic>
        <p:nvPicPr>
          <p:cNvPr id="61" name="Picture 60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A70825D6-7AF9-F5F7-5989-DE642A46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46" y="4095205"/>
            <a:ext cx="677160" cy="432000"/>
          </a:xfrm>
          <a:prstGeom prst="rect">
            <a:avLst/>
          </a:prstGeom>
        </p:spPr>
      </p:pic>
      <p:pic>
        <p:nvPicPr>
          <p:cNvPr id="62" name="Picture 61" descr="A piece of butter on a plate&#10;&#10;Description automatically generated">
            <a:extLst>
              <a:ext uri="{FF2B5EF4-FFF2-40B4-BE49-F238E27FC236}">
                <a16:creationId xmlns:a16="http://schemas.microsoft.com/office/drawing/2014/main" id="{EB3E1B05-60F4-7B35-BB80-5FEC7771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725" y="3935727"/>
            <a:ext cx="720000" cy="720000"/>
          </a:xfrm>
          <a:prstGeom prst="rect">
            <a:avLst/>
          </a:prstGeom>
        </p:spPr>
      </p:pic>
      <p:sp>
        <p:nvSpPr>
          <p:cNvPr id="63" name="Left Brace 62">
            <a:extLst>
              <a:ext uri="{FF2B5EF4-FFF2-40B4-BE49-F238E27FC236}">
                <a16:creationId xmlns:a16="http://schemas.microsoft.com/office/drawing/2014/main" id="{491D2160-9D9D-30DB-9E92-4422DC2C23B5}"/>
              </a:ext>
            </a:extLst>
          </p:cNvPr>
          <p:cNvSpPr/>
          <p:nvPr/>
        </p:nvSpPr>
        <p:spPr>
          <a:xfrm>
            <a:off x="1449150" y="400075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D0608036-1FE7-45B4-DFC5-9F0A576FD78D}"/>
              </a:ext>
            </a:extLst>
          </p:cNvPr>
          <p:cNvSpPr/>
          <p:nvPr/>
        </p:nvSpPr>
        <p:spPr>
          <a:xfrm flipH="1">
            <a:off x="3014332" y="4000750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FC62CE13-7B7C-3EAF-B98C-FE9F0394928E}"/>
              </a:ext>
            </a:extLst>
          </p:cNvPr>
          <p:cNvSpPr/>
          <p:nvPr/>
        </p:nvSpPr>
        <p:spPr>
          <a:xfrm>
            <a:off x="4219860" y="4000751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859DE556-86E0-2304-8200-F2254CD16259}"/>
              </a:ext>
            </a:extLst>
          </p:cNvPr>
          <p:cNvSpPr/>
          <p:nvPr/>
        </p:nvSpPr>
        <p:spPr>
          <a:xfrm flipH="1">
            <a:off x="5238148" y="400075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8" name="Picture 67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1D7E5061-89CE-B361-2D12-E5E5F3CEA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0781" y="4115727"/>
            <a:ext cx="585256" cy="360000"/>
          </a:xfrm>
          <a:prstGeom prst="rect">
            <a:avLst/>
          </a:prstGeom>
        </p:spPr>
      </p:pic>
      <p:pic>
        <p:nvPicPr>
          <p:cNvPr id="69" name="Picture 68" descr="A cartoon of a milk carton&#10;&#10;Description automatically generated">
            <a:extLst>
              <a:ext uri="{FF2B5EF4-FFF2-40B4-BE49-F238E27FC236}">
                <a16:creationId xmlns:a16="http://schemas.microsoft.com/office/drawing/2014/main" id="{B59FDEC8-E8A9-58E7-9278-F9F710EE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40" y="4897489"/>
            <a:ext cx="468000" cy="468000"/>
          </a:xfrm>
          <a:prstGeom prst="rect">
            <a:avLst/>
          </a:prstGeom>
        </p:spPr>
      </p:pic>
      <p:pic>
        <p:nvPicPr>
          <p:cNvPr id="70" name="Picture 69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101DBF60-FD24-8140-8A2D-C1CB0C8D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9" y="4910323"/>
            <a:ext cx="677160" cy="432000"/>
          </a:xfrm>
          <a:prstGeom prst="rect">
            <a:avLst/>
          </a:prstGeom>
        </p:spPr>
      </p:pic>
      <p:pic>
        <p:nvPicPr>
          <p:cNvPr id="71" name="Picture 70" descr="A piece of butter on a plate&#10;&#10;Description automatically generated">
            <a:extLst>
              <a:ext uri="{FF2B5EF4-FFF2-40B4-BE49-F238E27FC236}">
                <a16:creationId xmlns:a16="http://schemas.microsoft.com/office/drawing/2014/main" id="{DE55C49B-7A29-B7D8-EDB6-100723281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895" y="4734450"/>
            <a:ext cx="720000" cy="720000"/>
          </a:xfrm>
          <a:prstGeom prst="rect">
            <a:avLst/>
          </a:prstGeom>
        </p:spPr>
      </p:pic>
      <p:sp>
        <p:nvSpPr>
          <p:cNvPr id="72" name="Left Brace 71">
            <a:extLst>
              <a:ext uri="{FF2B5EF4-FFF2-40B4-BE49-F238E27FC236}">
                <a16:creationId xmlns:a16="http://schemas.microsoft.com/office/drawing/2014/main" id="{423BF375-52FB-460A-09B6-A35A5D55963F}"/>
              </a:ext>
            </a:extLst>
          </p:cNvPr>
          <p:cNvSpPr/>
          <p:nvPr/>
        </p:nvSpPr>
        <p:spPr>
          <a:xfrm>
            <a:off x="1500323" y="4830697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90E855B4-1BE5-9BA6-F58C-C45FF62DDD66}"/>
              </a:ext>
            </a:extLst>
          </p:cNvPr>
          <p:cNvSpPr/>
          <p:nvPr/>
        </p:nvSpPr>
        <p:spPr>
          <a:xfrm flipH="1">
            <a:off x="3065505" y="4830695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F3FE490A-38F1-5F14-BA4C-DE21BC1E28DE}"/>
              </a:ext>
            </a:extLst>
          </p:cNvPr>
          <p:cNvSpPr/>
          <p:nvPr/>
        </p:nvSpPr>
        <p:spPr>
          <a:xfrm>
            <a:off x="4271033" y="4830696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45CD8548-26DC-6CC0-DAEA-ED4B3E8128B0}"/>
              </a:ext>
            </a:extLst>
          </p:cNvPr>
          <p:cNvSpPr/>
          <p:nvPr/>
        </p:nvSpPr>
        <p:spPr>
          <a:xfrm flipH="1">
            <a:off x="5289321" y="4830697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6" name="Picture 75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27FFA60D-00F9-287A-3B1E-DE8E81CB3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1954" y="4945672"/>
            <a:ext cx="585256" cy="360000"/>
          </a:xfrm>
          <a:prstGeom prst="rect">
            <a:avLst/>
          </a:prstGeom>
        </p:spPr>
      </p:pic>
      <p:pic>
        <p:nvPicPr>
          <p:cNvPr id="79" name="Picture 78" descr="A piece of butter on a plate&#10;&#10;Description automatically generated">
            <a:extLst>
              <a:ext uri="{FF2B5EF4-FFF2-40B4-BE49-F238E27FC236}">
                <a16:creationId xmlns:a16="http://schemas.microsoft.com/office/drawing/2014/main" id="{6BAECDA9-F453-F096-AF34-0BFA45096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90" y="5619341"/>
            <a:ext cx="720000" cy="720000"/>
          </a:xfrm>
          <a:prstGeom prst="rect">
            <a:avLst/>
          </a:prstGeom>
        </p:spPr>
      </p:pic>
      <p:sp>
        <p:nvSpPr>
          <p:cNvPr id="80" name="Left Brace 79">
            <a:extLst>
              <a:ext uri="{FF2B5EF4-FFF2-40B4-BE49-F238E27FC236}">
                <a16:creationId xmlns:a16="http://schemas.microsoft.com/office/drawing/2014/main" id="{07EDD0C8-DEAC-3B8A-EE4B-57ACE82274F9}"/>
              </a:ext>
            </a:extLst>
          </p:cNvPr>
          <p:cNvSpPr/>
          <p:nvPr/>
        </p:nvSpPr>
        <p:spPr>
          <a:xfrm>
            <a:off x="1500323" y="5714384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9D27E7D8-E230-6386-0216-3C34D75A5C11}"/>
              </a:ext>
            </a:extLst>
          </p:cNvPr>
          <p:cNvSpPr/>
          <p:nvPr/>
        </p:nvSpPr>
        <p:spPr>
          <a:xfrm flipH="1">
            <a:off x="3065505" y="571438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F6E254A-391A-2A81-C823-0C66DDBE93F4}"/>
              </a:ext>
            </a:extLst>
          </p:cNvPr>
          <p:cNvSpPr/>
          <p:nvPr/>
        </p:nvSpPr>
        <p:spPr>
          <a:xfrm>
            <a:off x="4271033" y="571438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9EB5E4A9-48DD-DA36-8688-5717F5D2458F}"/>
              </a:ext>
            </a:extLst>
          </p:cNvPr>
          <p:cNvSpPr/>
          <p:nvPr/>
        </p:nvSpPr>
        <p:spPr>
          <a:xfrm flipH="1">
            <a:off x="5289321" y="5714384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4" name="Picture 83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688061B7-565B-B0A8-B255-8D068242A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1954" y="5829359"/>
            <a:ext cx="585256" cy="360000"/>
          </a:xfrm>
          <a:prstGeom prst="rect">
            <a:avLst/>
          </a:prstGeom>
        </p:spPr>
      </p:pic>
      <p:pic>
        <p:nvPicPr>
          <p:cNvPr id="85" name="Picture 8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3BC9BEBC-8415-7DFA-26B3-B4D8E8CA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79" y="5794430"/>
            <a:ext cx="677160" cy="432000"/>
          </a:xfrm>
          <a:prstGeom prst="rect">
            <a:avLst/>
          </a:prstGeom>
        </p:spPr>
      </p:pic>
      <p:pic>
        <p:nvPicPr>
          <p:cNvPr id="86" name="Picture 85" descr="A cartoon of a milk carton&#10;&#10;Description automatically generated">
            <a:extLst>
              <a:ext uri="{FF2B5EF4-FFF2-40B4-BE49-F238E27FC236}">
                <a16:creationId xmlns:a16="http://schemas.microsoft.com/office/drawing/2014/main" id="{9E6953DD-0662-953C-01C6-E5B39493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261" y="5758430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DB1E7-8059-F091-A06C-32FB9E697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81BB-7FFC-872B-B3FD-C497938B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C3CA0-134D-F65A-58A3-52F0FFE55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9670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What is Association Rule Learning?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1CF3-F71A-A02C-A1DC-4592F795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4D9E-E34D-2924-4931-8A1452C0C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3000" dirty="0"/>
              <a:t>Is a rule-based unsupervised machine learning method for discovering relations between variables in large datasets.</a:t>
            </a:r>
          </a:p>
          <a:p>
            <a:endParaRPr lang="en-PH" sz="3000" dirty="0"/>
          </a:p>
          <a:p>
            <a:r>
              <a:rPr lang="en-PH" sz="3000" dirty="0"/>
              <a:t>The goal is to identify strong relations discovered in datasets using some measures such as confidence and lift.</a:t>
            </a:r>
          </a:p>
        </p:txBody>
      </p:sp>
    </p:spTree>
    <p:extLst>
      <p:ext uri="{BB962C8B-B14F-4D97-AF65-F5344CB8AC3E}">
        <p14:creationId xmlns:p14="http://schemas.microsoft.com/office/powerpoint/2010/main" val="322918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33E2-E365-7D87-EEBC-D31F4B371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CA1-BAC7-4176-48BB-77C98B88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	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AC5FFA-1E35-714F-264E-462FFADF2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22012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8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PH" sz="8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PH" sz="8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AC5FFA-1E35-714F-264E-462FFADF2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2201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87F35-0345-40D8-1D71-F9A8184A6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48178"/>
                <a:ext cx="10515600" cy="2419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PH" sz="3000" b="1" dirty="0"/>
                  <a:t>Where</a:t>
                </a:r>
                <a:r>
                  <a:rPr lang="en-PH" sz="30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PH" sz="3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PH" sz="3000" dirty="0"/>
                  <a:t> is a separate itemset called an </a:t>
                </a:r>
                <a:r>
                  <a:rPr lang="en-PH" sz="3000" b="1" dirty="0">
                    <a:solidFill>
                      <a:srgbClr val="00B0F0"/>
                    </a:solidFill>
                  </a:rPr>
                  <a:t>antecedent</a:t>
                </a:r>
                <a:r>
                  <a:rPr lang="en-PH" sz="3000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PH" sz="3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PH" sz="3000" dirty="0"/>
                  <a:t> is a separate itemset called a </a:t>
                </a:r>
                <a:r>
                  <a:rPr lang="en-PH" sz="3000" b="1" dirty="0">
                    <a:solidFill>
                      <a:srgbClr val="FFC000"/>
                    </a:solidFill>
                  </a:rPr>
                  <a:t>consequent</a:t>
                </a:r>
                <a:r>
                  <a:rPr lang="en-PH" sz="3000" dirty="0"/>
                  <a:t>.</a:t>
                </a:r>
              </a:p>
              <a:p>
                <a:pPr marL="0" indent="0">
                  <a:buNone/>
                </a:pPr>
                <a:endParaRPr lang="en-PH" sz="3000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87F35-0345-40D8-1D71-F9A8184A6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48178"/>
                <a:ext cx="10515600" cy="2419200"/>
              </a:xfrm>
              <a:prstGeom prst="rect">
                <a:avLst/>
              </a:prstGeom>
              <a:blipFill>
                <a:blip r:embed="rId3"/>
                <a:stretch>
                  <a:fillRect l="-1391" t="-478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93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82E0A-C4AD-9373-4D10-8D91E9957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732461-3F85-8DA9-A7A2-F14B3DFD0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3683"/>
                <a:ext cx="10515600" cy="122012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8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𝑏𝑟𝑒𝑎𝑑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PH" sz="8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𝑚𝑖𝑙𝑘</m:t>
                      </m:r>
                    </m:oMath>
                  </m:oMathPara>
                </a14:m>
                <a:endParaRPr lang="en-PH" sz="8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732461-3F85-8DA9-A7A2-F14B3DFD0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3683"/>
                <a:ext cx="10515600" cy="12201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E094C4-B5F8-EEC2-6CAA-EB29FE622651}"/>
              </a:ext>
            </a:extLst>
          </p:cNvPr>
          <p:cNvSpPr txBox="1">
            <a:spLocks/>
          </p:cNvSpPr>
          <p:nvPr/>
        </p:nvSpPr>
        <p:spPr>
          <a:xfrm>
            <a:off x="838200" y="4098664"/>
            <a:ext cx="10515600" cy="2151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3000" i="1" dirty="0"/>
              <a:t>For example, if we have an association rule</a:t>
            </a:r>
          </a:p>
          <a:p>
            <a:pPr marL="0" indent="0">
              <a:buNone/>
            </a:pPr>
            <a:endParaRPr lang="en-PH" sz="3000" i="1" dirty="0"/>
          </a:p>
          <a:p>
            <a:pPr marL="0" indent="0">
              <a:buNone/>
            </a:pPr>
            <a:r>
              <a:rPr lang="en-PH" sz="3000" i="1" dirty="0"/>
              <a:t>“If a customer buys bread, he is 70% likely to buy milk”</a:t>
            </a:r>
          </a:p>
          <a:p>
            <a:pPr marL="0" indent="0">
              <a:buNone/>
            </a:pPr>
            <a:endParaRPr lang="en-PH" sz="3000" i="1" dirty="0"/>
          </a:p>
          <a:p>
            <a:pPr marL="0" indent="0">
              <a:buNone/>
            </a:pPr>
            <a:r>
              <a:rPr lang="en-PH" sz="3000" b="1" i="1" dirty="0">
                <a:solidFill>
                  <a:srgbClr val="00B0F0"/>
                </a:solidFill>
              </a:rPr>
              <a:t>Bread</a:t>
            </a:r>
            <a:r>
              <a:rPr lang="en-PH" sz="3000" i="1" dirty="0"/>
              <a:t> is the antecedent and </a:t>
            </a:r>
            <a:r>
              <a:rPr lang="en-PH" sz="3000" b="1" i="1" dirty="0">
                <a:solidFill>
                  <a:srgbClr val="FFC000"/>
                </a:solidFill>
              </a:rPr>
              <a:t>milk</a:t>
            </a:r>
            <a:r>
              <a:rPr lang="en-PH" sz="3000" i="1" dirty="0"/>
              <a:t> is the consequent.</a:t>
            </a:r>
          </a:p>
          <a:p>
            <a:pPr marL="0" indent="0">
              <a:buNone/>
            </a:pPr>
            <a:endParaRPr lang="en-PH" sz="3000" i="1" dirty="0"/>
          </a:p>
        </p:txBody>
      </p:sp>
    </p:spTree>
    <p:extLst>
      <p:ext uri="{BB962C8B-B14F-4D97-AF65-F5344CB8AC3E}">
        <p14:creationId xmlns:p14="http://schemas.microsoft.com/office/powerpoint/2010/main" val="324613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F253-EEEE-573E-4D7C-52E6927A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C918-65BA-0A79-E7F9-93D0D748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 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3EF2-0FD2-1F18-DE3C-9C482D458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PH" dirty="0"/>
              <a:t>All data used in this technique is </a:t>
            </a:r>
            <a:r>
              <a:rPr lang="en-PH" b="1" dirty="0"/>
              <a:t>categorical</a:t>
            </a:r>
            <a:r>
              <a:rPr lang="en-PH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There is </a:t>
            </a:r>
            <a:r>
              <a:rPr lang="en-PH" b="1" dirty="0"/>
              <a:t>no dependent variable</a:t>
            </a:r>
            <a:r>
              <a:rPr lang="en-PH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It input it accepts are mostly raw point-of-sale transaction data.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The output produced is the description of the most frequent relationship among variables.</a:t>
            </a:r>
          </a:p>
        </p:txBody>
      </p:sp>
    </p:spTree>
    <p:extLst>
      <p:ext uri="{BB962C8B-B14F-4D97-AF65-F5344CB8AC3E}">
        <p14:creationId xmlns:p14="http://schemas.microsoft.com/office/powerpoint/2010/main" val="220544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68F22-8BE5-7842-423B-E266AE61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B081-5678-BE75-03CA-E6F3BC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Algorithms for generating 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C50E-4E70-55D2-6C0F-7CB8B2F1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623" y="3227894"/>
            <a:ext cx="2550458" cy="1478175"/>
          </a:xfr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PH" sz="4300" dirty="0" err="1"/>
              <a:t>Apriori</a:t>
            </a:r>
            <a:r>
              <a:rPr lang="en-PH" sz="4300" dirty="0"/>
              <a:t> </a:t>
            </a:r>
          </a:p>
          <a:p>
            <a:pPr marL="0" indent="0" algn="ctr">
              <a:buNone/>
            </a:pPr>
            <a:r>
              <a:rPr lang="en-PH" sz="4300" dirty="0"/>
              <a:t>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75F24-EBFE-EF63-A390-8316AA73D4FB}"/>
              </a:ext>
            </a:extLst>
          </p:cNvPr>
          <p:cNvSpPr txBox="1"/>
          <p:nvPr/>
        </p:nvSpPr>
        <p:spPr>
          <a:xfrm>
            <a:off x="4869179" y="3227894"/>
            <a:ext cx="2693446" cy="1415772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PH" sz="4300" dirty="0"/>
              <a:t>Eclat </a:t>
            </a:r>
          </a:p>
          <a:p>
            <a:pPr algn="ctr"/>
            <a:r>
              <a:rPr lang="en-PH" sz="4300" dirty="0"/>
              <a:t>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4EA74-38F5-BE9F-705F-37104F29FD99}"/>
              </a:ext>
            </a:extLst>
          </p:cNvPr>
          <p:cNvSpPr txBox="1"/>
          <p:nvPr/>
        </p:nvSpPr>
        <p:spPr>
          <a:xfrm>
            <a:off x="8660353" y="3217736"/>
            <a:ext cx="2693447" cy="141577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PH" sz="4300" dirty="0"/>
              <a:t>FP-growth </a:t>
            </a:r>
          </a:p>
          <a:p>
            <a:pPr algn="ctr"/>
            <a:r>
              <a:rPr lang="en-PH" sz="43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8194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27B2B-4D50-7322-33F8-BA2D63115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44A5-C2F4-1581-4C92-D3CC2371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Business Applications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EEA-F5E6-0BA0-D221-35BE0CA3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In online retail, association rule may suggest not to put one item on sale at a time and instead to create a bundle of products promoted as a package to sell other non-selling items.</a:t>
            </a:r>
          </a:p>
          <a:p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113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BC30BB9-422D-9B6C-5E60-D78214471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7046133-9B55-68B5-C9A2-5C259E4F3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271965"/>
              </p:ext>
            </p:extLst>
          </p:nvPr>
        </p:nvGraphicFramePr>
        <p:xfrm>
          <a:off x="2304718" y="388742"/>
          <a:ext cx="8128000" cy="5649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466413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904891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354667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237982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77659721"/>
                    </a:ext>
                  </a:extLst>
                </a:gridCol>
              </a:tblGrid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46417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1408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2470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21872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29221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74038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97585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61034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706034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8689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491650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66519"/>
                  </a:ext>
                </a:extLst>
              </a:tr>
            </a:tbl>
          </a:graphicData>
        </a:graphic>
      </p:graphicFrame>
      <p:pic>
        <p:nvPicPr>
          <p:cNvPr id="15" name="Picture 14" descr="A cartoon of a milk carton&#10;&#10;Description automatically generated">
            <a:extLst>
              <a:ext uri="{FF2B5EF4-FFF2-40B4-BE49-F238E27FC236}">
                <a16:creationId xmlns:a16="http://schemas.microsoft.com/office/drawing/2014/main" id="{212D8FC3-1CF5-7436-9A58-5D97B933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00" y="388742"/>
            <a:ext cx="468000" cy="468000"/>
          </a:xfrm>
          <a:prstGeom prst="rect">
            <a:avLst/>
          </a:prstGeom>
        </p:spPr>
      </p:pic>
      <p:pic>
        <p:nvPicPr>
          <p:cNvPr id="16" name="Picture 15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6C627943-C8F7-C012-3283-FAA46A289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67" y="388742"/>
            <a:ext cx="468000" cy="468000"/>
          </a:xfrm>
          <a:prstGeom prst="rect">
            <a:avLst/>
          </a:prstGeom>
        </p:spPr>
      </p:pic>
      <p:pic>
        <p:nvPicPr>
          <p:cNvPr id="17" name="Picture 16" descr="A piece of butter on a plate&#10;&#10;Description automatically generated">
            <a:extLst>
              <a:ext uri="{FF2B5EF4-FFF2-40B4-BE49-F238E27FC236}">
                <a16:creationId xmlns:a16="http://schemas.microsoft.com/office/drawing/2014/main" id="{7789E822-F252-46CF-06F4-90CD407E8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752" y="263603"/>
            <a:ext cx="720000" cy="720000"/>
          </a:xfrm>
          <a:prstGeom prst="rect">
            <a:avLst/>
          </a:prstGeom>
        </p:spPr>
      </p:pic>
      <p:pic>
        <p:nvPicPr>
          <p:cNvPr id="18" name="Picture 1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10A60E99-4F50-0D70-9E5B-9B24EBA55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429" y="424742"/>
            <a:ext cx="677160" cy="432000"/>
          </a:xfrm>
          <a:prstGeom prst="rect">
            <a:avLst/>
          </a:prstGeom>
        </p:spPr>
      </p:pic>
      <p:pic>
        <p:nvPicPr>
          <p:cNvPr id="19" name="Picture 18" descr="A cartoon of a milk carton&#10;&#10;Description automatically generated">
            <a:extLst>
              <a:ext uri="{FF2B5EF4-FFF2-40B4-BE49-F238E27FC236}">
                <a16:creationId xmlns:a16="http://schemas.microsoft.com/office/drawing/2014/main" id="{31D298E0-16CB-5EB7-36C7-362CEF23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00" y="883865"/>
            <a:ext cx="468000" cy="468000"/>
          </a:xfrm>
          <a:prstGeom prst="rect">
            <a:avLst/>
          </a:prstGeom>
        </p:spPr>
      </p:pic>
      <p:pic>
        <p:nvPicPr>
          <p:cNvPr id="20" name="Picture 19" descr="A piece of butter on a plate&#10;&#10;Description automatically generated">
            <a:extLst>
              <a:ext uri="{FF2B5EF4-FFF2-40B4-BE49-F238E27FC236}">
                <a16:creationId xmlns:a16="http://schemas.microsoft.com/office/drawing/2014/main" id="{C3BF66EC-8750-C1AA-A6D0-9F2F945E2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848" y="757865"/>
            <a:ext cx="720000" cy="720000"/>
          </a:xfrm>
          <a:prstGeom prst="rect">
            <a:avLst/>
          </a:prstGeom>
        </p:spPr>
      </p:pic>
      <p:pic>
        <p:nvPicPr>
          <p:cNvPr id="22" name="Picture 21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50237240-AE18-F4A0-68D2-3361EC46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034" y="886814"/>
            <a:ext cx="468000" cy="468000"/>
          </a:xfrm>
          <a:prstGeom prst="rect">
            <a:avLst/>
          </a:prstGeom>
        </p:spPr>
      </p:pic>
      <p:pic>
        <p:nvPicPr>
          <p:cNvPr id="23" name="Picture 2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712CEAB3-09F0-EFC4-CD0A-955B3B2A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20" y="1378988"/>
            <a:ext cx="677160" cy="432000"/>
          </a:xfrm>
          <a:prstGeom prst="rect">
            <a:avLst/>
          </a:prstGeom>
        </p:spPr>
      </p:pic>
      <p:pic>
        <p:nvPicPr>
          <p:cNvPr id="24" name="Picture 23" descr="A piece of butter on a plate&#10;&#10;Description automatically generated">
            <a:extLst>
              <a:ext uri="{FF2B5EF4-FFF2-40B4-BE49-F238E27FC236}">
                <a16:creationId xmlns:a16="http://schemas.microsoft.com/office/drawing/2014/main" id="{E13C0010-F82A-CE86-C6CA-BDDCCA95D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848" y="1225865"/>
            <a:ext cx="720000" cy="720000"/>
          </a:xfrm>
          <a:prstGeom prst="rect">
            <a:avLst/>
          </a:prstGeom>
        </p:spPr>
      </p:pic>
      <p:pic>
        <p:nvPicPr>
          <p:cNvPr id="25" name="Picture 24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BDF70299-2212-286C-682F-052970F41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884217" y="1215807"/>
            <a:ext cx="240979" cy="720000"/>
          </a:xfrm>
          <a:prstGeom prst="rect">
            <a:avLst/>
          </a:prstGeom>
        </p:spPr>
      </p:pic>
      <p:pic>
        <p:nvPicPr>
          <p:cNvPr id="26" name="Picture 25" descr="A cartoon of a milk carton&#10;&#10;Description automatically generated">
            <a:extLst>
              <a:ext uri="{FF2B5EF4-FFF2-40B4-BE49-F238E27FC236}">
                <a16:creationId xmlns:a16="http://schemas.microsoft.com/office/drawing/2014/main" id="{EA4F58FB-4AC8-FADB-4F3C-DCD2FB79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1810988"/>
            <a:ext cx="468000" cy="468000"/>
          </a:xfrm>
          <a:prstGeom prst="rect">
            <a:avLst/>
          </a:prstGeom>
        </p:spPr>
      </p:pic>
      <p:pic>
        <p:nvPicPr>
          <p:cNvPr id="28" name="Picture 2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E73F38A9-A729-7BB5-7CB7-6B4EE0977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268" y="1828988"/>
            <a:ext cx="677160" cy="432000"/>
          </a:xfrm>
          <a:prstGeom prst="rect">
            <a:avLst/>
          </a:prstGeom>
        </p:spPr>
      </p:pic>
      <p:pic>
        <p:nvPicPr>
          <p:cNvPr id="30" name="Picture 29" descr="A piece of butter on a plate&#10;&#10;Description automatically generated">
            <a:extLst>
              <a:ext uri="{FF2B5EF4-FFF2-40B4-BE49-F238E27FC236}">
                <a16:creationId xmlns:a16="http://schemas.microsoft.com/office/drawing/2014/main" id="{5CE7E762-A55D-FCEE-54FE-21862C87D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008" y="1684988"/>
            <a:ext cx="720000" cy="720000"/>
          </a:xfrm>
          <a:prstGeom prst="rect">
            <a:avLst/>
          </a:prstGeom>
        </p:spPr>
      </p:pic>
      <p:pic>
        <p:nvPicPr>
          <p:cNvPr id="32" name="Picture 3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65662132-F399-63F6-BAC5-13396EAF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360" y="2304233"/>
            <a:ext cx="677160" cy="432000"/>
          </a:xfrm>
          <a:prstGeom prst="rect">
            <a:avLst/>
          </a:prstGeom>
        </p:spPr>
      </p:pic>
      <p:pic>
        <p:nvPicPr>
          <p:cNvPr id="34" name="Picture 33" descr="A piece of butter on a plate&#10;&#10;Description automatically generated">
            <a:extLst>
              <a:ext uri="{FF2B5EF4-FFF2-40B4-BE49-F238E27FC236}">
                <a16:creationId xmlns:a16="http://schemas.microsoft.com/office/drawing/2014/main" id="{446C41A7-C638-2EB6-373F-49267E74A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718" y="2160233"/>
            <a:ext cx="720000" cy="720000"/>
          </a:xfrm>
          <a:prstGeom prst="rect">
            <a:avLst/>
          </a:prstGeom>
        </p:spPr>
      </p:pic>
      <p:pic>
        <p:nvPicPr>
          <p:cNvPr id="35" name="Picture 34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E0DF1D81-D519-460F-BCBE-49648FBCB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750" y="2278988"/>
            <a:ext cx="519544" cy="468000"/>
          </a:xfrm>
          <a:prstGeom prst="rect">
            <a:avLst/>
          </a:prstGeom>
        </p:spPr>
      </p:pic>
      <p:pic>
        <p:nvPicPr>
          <p:cNvPr id="36" name="Picture 35" descr="A cartoon of a milk carton&#10;&#10;Description automatically generated">
            <a:extLst>
              <a:ext uri="{FF2B5EF4-FFF2-40B4-BE49-F238E27FC236}">
                <a16:creationId xmlns:a16="http://schemas.microsoft.com/office/drawing/2014/main" id="{5F81CAAD-095E-04B3-D7BB-C1CCEB36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2759856"/>
            <a:ext cx="468000" cy="468000"/>
          </a:xfrm>
          <a:prstGeom prst="rect">
            <a:avLst/>
          </a:prstGeom>
        </p:spPr>
      </p:pic>
      <p:pic>
        <p:nvPicPr>
          <p:cNvPr id="37" name="Picture 3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BCA1145-F39F-192B-C868-2E025C6C7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348" y="2764988"/>
            <a:ext cx="677160" cy="432000"/>
          </a:xfrm>
          <a:prstGeom prst="rect">
            <a:avLst/>
          </a:prstGeom>
        </p:spPr>
      </p:pic>
      <p:pic>
        <p:nvPicPr>
          <p:cNvPr id="38" name="Picture 37" descr="A piece of butter on a plate&#10;&#10;Description automatically generated">
            <a:extLst>
              <a:ext uri="{FF2B5EF4-FFF2-40B4-BE49-F238E27FC236}">
                <a16:creationId xmlns:a16="http://schemas.microsoft.com/office/drawing/2014/main" id="{0858BFEF-8864-6475-9A5B-8CBC4507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706" y="2620988"/>
            <a:ext cx="720000" cy="720000"/>
          </a:xfrm>
          <a:prstGeom prst="rect">
            <a:avLst/>
          </a:prstGeom>
        </p:spPr>
      </p:pic>
      <p:pic>
        <p:nvPicPr>
          <p:cNvPr id="40" name="Picture 39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6370CB74-8E5F-D220-7B79-4A413E7BB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738" y="2739743"/>
            <a:ext cx="519544" cy="468000"/>
          </a:xfrm>
          <a:prstGeom prst="rect">
            <a:avLst/>
          </a:prstGeom>
        </p:spPr>
      </p:pic>
      <p:pic>
        <p:nvPicPr>
          <p:cNvPr id="41" name="Picture 40" descr="A cartoon of a milk carton&#10;&#10;Description automatically generated">
            <a:extLst>
              <a:ext uri="{FF2B5EF4-FFF2-40B4-BE49-F238E27FC236}">
                <a16:creationId xmlns:a16="http://schemas.microsoft.com/office/drawing/2014/main" id="{80F91661-4255-A18C-5A87-548DB0C9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3227856"/>
            <a:ext cx="468000" cy="468000"/>
          </a:xfrm>
          <a:prstGeom prst="rect">
            <a:avLst/>
          </a:prstGeom>
        </p:spPr>
      </p:pic>
      <p:pic>
        <p:nvPicPr>
          <p:cNvPr id="42" name="Picture 41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19A3D424-BF41-FC2F-3EB5-D9BB03692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946" y="3227856"/>
            <a:ext cx="519544" cy="468000"/>
          </a:xfrm>
          <a:prstGeom prst="rect">
            <a:avLst/>
          </a:prstGeom>
        </p:spPr>
      </p:pic>
      <p:pic>
        <p:nvPicPr>
          <p:cNvPr id="43" name="Picture 42" descr="A cartoon of a milk carton&#10;&#10;Description automatically generated">
            <a:extLst>
              <a:ext uri="{FF2B5EF4-FFF2-40B4-BE49-F238E27FC236}">
                <a16:creationId xmlns:a16="http://schemas.microsoft.com/office/drawing/2014/main" id="{D5810FF9-92F6-92D9-4F1A-0666E021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3708384"/>
            <a:ext cx="468000" cy="468000"/>
          </a:xfrm>
          <a:prstGeom prst="rect">
            <a:avLst/>
          </a:prstGeom>
        </p:spPr>
      </p:pic>
      <p:pic>
        <p:nvPicPr>
          <p:cNvPr id="44" name="Picture 43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B5BD0671-2201-D7FB-B459-2C6EE6EF2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348" y="3713516"/>
            <a:ext cx="677160" cy="432000"/>
          </a:xfrm>
          <a:prstGeom prst="rect">
            <a:avLst/>
          </a:prstGeom>
        </p:spPr>
      </p:pic>
      <p:pic>
        <p:nvPicPr>
          <p:cNvPr id="45" name="Picture 44" descr="A piece of butter on a plate&#10;&#10;Description automatically generated">
            <a:extLst>
              <a:ext uri="{FF2B5EF4-FFF2-40B4-BE49-F238E27FC236}">
                <a16:creationId xmlns:a16="http://schemas.microsoft.com/office/drawing/2014/main" id="{AE67EFA6-FEC8-2D8E-A5A8-15EAD64CC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706" y="3569516"/>
            <a:ext cx="720000" cy="720000"/>
          </a:xfrm>
          <a:prstGeom prst="rect">
            <a:avLst/>
          </a:prstGeom>
        </p:spPr>
      </p:pic>
      <p:pic>
        <p:nvPicPr>
          <p:cNvPr id="46" name="Picture 4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661B40F-32D1-B7F7-0CBA-0BD0427E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20" y="4188912"/>
            <a:ext cx="677160" cy="432000"/>
          </a:xfrm>
          <a:prstGeom prst="rect">
            <a:avLst/>
          </a:prstGeom>
        </p:spPr>
      </p:pic>
      <p:pic>
        <p:nvPicPr>
          <p:cNvPr id="47" name="Picture 46" descr="A piece of butter on a plate&#10;&#10;Description automatically generated">
            <a:extLst>
              <a:ext uri="{FF2B5EF4-FFF2-40B4-BE49-F238E27FC236}">
                <a16:creationId xmlns:a16="http://schemas.microsoft.com/office/drawing/2014/main" id="{428C3380-A3DE-9EB5-C817-9FF6C403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848" y="4032479"/>
            <a:ext cx="720000" cy="720000"/>
          </a:xfrm>
          <a:prstGeom prst="rect">
            <a:avLst/>
          </a:prstGeom>
        </p:spPr>
      </p:pic>
      <p:pic>
        <p:nvPicPr>
          <p:cNvPr id="48" name="Picture 47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5F65FD4A-375C-968A-6887-2FE03562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008" y="4167957"/>
            <a:ext cx="468000" cy="468000"/>
          </a:xfrm>
          <a:prstGeom prst="rect">
            <a:avLst/>
          </a:prstGeom>
        </p:spPr>
      </p:pic>
      <p:pic>
        <p:nvPicPr>
          <p:cNvPr id="49" name="Picture 48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01CB7028-2C30-D2D2-7E77-F26EE361D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4980" y="4152912"/>
            <a:ext cx="519544" cy="468000"/>
          </a:xfrm>
          <a:prstGeom prst="rect">
            <a:avLst/>
          </a:prstGeom>
        </p:spPr>
      </p:pic>
      <p:pic>
        <p:nvPicPr>
          <p:cNvPr id="50" name="Picture 49" descr="A cartoon of a milk carton&#10;&#10;Description automatically generated">
            <a:extLst>
              <a:ext uri="{FF2B5EF4-FFF2-40B4-BE49-F238E27FC236}">
                <a16:creationId xmlns:a16="http://schemas.microsoft.com/office/drawing/2014/main" id="{A6829167-F0BA-17C1-8F4A-D20CBF807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92" y="4643618"/>
            <a:ext cx="468000" cy="468000"/>
          </a:xfrm>
          <a:prstGeom prst="rect">
            <a:avLst/>
          </a:prstGeom>
        </p:spPr>
      </p:pic>
      <p:pic>
        <p:nvPicPr>
          <p:cNvPr id="51" name="Picture 50" descr="A piece of butter on a plate&#10;&#10;Description automatically generated">
            <a:extLst>
              <a:ext uri="{FF2B5EF4-FFF2-40B4-BE49-F238E27FC236}">
                <a16:creationId xmlns:a16="http://schemas.microsoft.com/office/drawing/2014/main" id="{5D4DD4D8-ACC0-29A2-9F75-24D6C7F5E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840" y="4517618"/>
            <a:ext cx="720000" cy="720000"/>
          </a:xfrm>
          <a:prstGeom prst="rect">
            <a:avLst/>
          </a:prstGeom>
        </p:spPr>
      </p:pic>
      <p:pic>
        <p:nvPicPr>
          <p:cNvPr id="52" name="Picture 5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B1DDC91-72AE-F2DE-7102-AEAC2911A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942" y="4661618"/>
            <a:ext cx="677160" cy="432000"/>
          </a:xfrm>
          <a:prstGeom prst="rect">
            <a:avLst/>
          </a:prstGeom>
        </p:spPr>
      </p:pic>
      <p:pic>
        <p:nvPicPr>
          <p:cNvPr id="53" name="Picture 52" descr="A cartoon of a milk carton&#10;&#10;Description automatically generated">
            <a:extLst>
              <a:ext uri="{FF2B5EF4-FFF2-40B4-BE49-F238E27FC236}">
                <a16:creationId xmlns:a16="http://schemas.microsoft.com/office/drawing/2014/main" id="{6B6FBDAF-96B9-593E-63EF-88887FAB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00" y="5121454"/>
            <a:ext cx="468000" cy="468000"/>
          </a:xfrm>
          <a:prstGeom prst="rect">
            <a:avLst/>
          </a:prstGeom>
        </p:spPr>
      </p:pic>
      <p:pic>
        <p:nvPicPr>
          <p:cNvPr id="54" name="Picture 53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8D44B4BA-54AC-3400-DBB7-3A160C441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688" y="5139454"/>
            <a:ext cx="677160" cy="432000"/>
          </a:xfrm>
          <a:prstGeom prst="rect">
            <a:avLst/>
          </a:prstGeom>
        </p:spPr>
      </p:pic>
      <p:pic>
        <p:nvPicPr>
          <p:cNvPr id="55" name="Picture 54" descr="A piece of butter on a plate&#10;&#10;Description automatically generated">
            <a:extLst>
              <a:ext uri="{FF2B5EF4-FFF2-40B4-BE49-F238E27FC236}">
                <a16:creationId xmlns:a16="http://schemas.microsoft.com/office/drawing/2014/main" id="{479F79AE-D3AF-5415-AED0-5E51B319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885" y="4970801"/>
            <a:ext cx="720000" cy="720000"/>
          </a:xfrm>
          <a:prstGeom prst="rect">
            <a:avLst/>
          </a:prstGeom>
        </p:spPr>
      </p:pic>
      <p:pic>
        <p:nvPicPr>
          <p:cNvPr id="56" name="Picture 55" descr="A cartoon of a milk carton&#10;&#10;Description automatically generated">
            <a:extLst>
              <a:ext uri="{FF2B5EF4-FFF2-40B4-BE49-F238E27FC236}">
                <a16:creationId xmlns:a16="http://schemas.microsoft.com/office/drawing/2014/main" id="{4051D17A-1D00-A708-C4FD-2C413E1B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92" y="5589454"/>
            <a:ext cx="468000" cy="468000"/>
          </a:xfrm>
          <a:prstGeom prst="rect">
            <a:avLst/>
          </a:prstGeom>
        </p:spPr>
      </p:pic>
      <p:pic>
        <p:nvPicPr>
          <p:cNvPr id="57" name="Picture 5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2D19D03-CACF-346F-C6B6-6B09E8D21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688" y="5594824"/>
            <a:ext cx="677160" cy="432000"/>
          </a:xfrm>
          <a:prstGeom prst="rect">
            <a:avLst/>
          </a:prstGeom>
        </p:spPr>
      </p:pic>
      <p:pic>
        <p:nvPicPr>
          <p:cNvPr id="58" name="Picture 57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F036DB86-8934-3171-DA0C-E3318237E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530" y="5585006"/>
            <a:ext cx="519544" cy="468000"/>
          </a:xfrm>
          <a:prstGeom prst="rect">
            <a:avLst/>
          </a:prstGeom>
        </p:spPr>
      </p:pic>
      <p:pic>
        <p:nvPicPr>
          <p:cNvPr id="59" name="Picture 58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2C3CBB24-0502-F31C-889B-6891D60CD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534263" y="5444509"/>
            <a:ext cx="240979" cy="720000"/>
          </a:xfrm>
          <a:prstGeom prst="rect">
            <a:avLst/>
          </a:prstGeom>
        </p:spPr>
      </p:pic>
      <p:pic>
        <p:nvPicPr>
          <p:cNvPr id="60" name="Picture 59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14372227-658F-470A-CD27-A613D971E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507021" y="770161"/>
            <a:ext cx="24097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48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3318</TotalTime>
  <Words>443</Words>
  <Application>Microsoft Office PowerPoint</Application>
  <PresentationFormat>Widescreen</PresentationFormat>
  <Paragraphs>196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Wingdings</vt:lpstr>
      <vt:lpstr>Office Theme</vt:lpstr>
      <vt:lpstr>Association Rule Learning</vt:lpstr>
      <vt:lpstr>PowerPoint Presentation</vt:lpstr>
      <vt:lpstr>Association Rule Learning  </vt:lpstr>
      <vt:lpstr>Association Rule Learning  </vt:lpstr>
      <vt:lpstr>PowerPoint Presentation</vt:lpstr>
      <vt:lpstr>Association Rule Learning   </vt:lpstr>
      <vt:lpstr>Algorithms for generating Association Rules</vt:lpstr>
      <vt:lpstr>Business Applications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</vt:lpstr>
      <vt:lpstr>Support </vt:lpstr>
      <vt:lpstr>Confidence</vt:lpstr>
      <vt:lpstr>Confidence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404</cp:revision>
  <dcterms:created xsi:type="dcterms:W3CDTF">2024-08-08T01:29:50Z</dcterms:created>
  <dcterms:modified xsi:type="dcterms:W3CDTF">2025-02-06T11:40:09Z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